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71" r:id="rId2"/>
    <p:sldId id="408" r:id="rId3"/>
    <p:sldId id="409" r:id="rId4"/>
    <p:sldId id="410" r:id="rId5"/>
    <p:sldId id="412" r:id="rId6"/>
    <p:sldId id="413" r:id="rId7"/>
    <p:sldId id="414" r:id="rId8"/>
    <p:sldId id="415" r:id="rId9"/>
    <p:sldId id="439" r:id="rId10"/>
    <p:sldId id="418" r:id="rId11"/>
    <p:sldId id="435" r:id="rId12"/>
    <p:sldId id="436" r:id="rId13"/>
    <p:sldId id="437" r:id="rId14"/>
    <p:sldId id="438" r:id="rId15"/>
    <p:sldId id="416" r:id="rId16"/>
    <p:sldId id="440" r:id="rId17"/>
    <p:sldId id="419" r:id="rId18"/>
    <p:sldId id="420" r:id="rId19"/>
    <p:sldId id="429" r:id="rId20"/>
    <p:sldId id="402" r:id="rId21"/>
    <p:sldId id="405" r:id="rId22"/>
    <p:sldId id="422" r:id="rId23"/>
    <p:sldId id="432" r:id="rId24"/>
    <p:sldId id="423" r:id="rId25"/>
    <p:sldId id="426" r:id="rId26"/>
    <p:sldId id="427" r:id="rId27"/>
    <p:sldId id="428" r:id="rId28"/>
    <p:sldId id="431" r:id="rId29"/>
    <p:sldId id="441" r:id="rId30"/>
    <p:sldId id="442" r:id="rId31"/>
    <p:sldId id="443" r:id="rId32"/>
    <p:sldId id="444" r:id="rId33"/>
    <p:sldId id="346" r:id="rId34"/>
    <p:sldId id="382" r:id="rId35"/>
    <p:sldId id="348" r:id="rId36"/>
    <p:sldId id="349" r:id="rId37"/>
    <p:sldId id="383" r:id="rId38"/>
    <p:sldId id="380" r:id="rId39"/>
    <p:sldId id="351" r:id="rId40"/>
    <p:sldId id="384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9" r:id="rId51"/>
    <p:sldId id="370" r:id="rId52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7" autoAdjust="0"/>
    <p:restoredTop sz="97036" autoAdjust="0"/>
  </p:normalViewPr>
  <p:slideViewPr>
    <p:cSldViewPr>
      <p:cViewPr varScale="1">
        <p:scale>
          <a:sx n="141" d="100"/>
          <a:sy n="141" d="100"/>
        </p:scale>
        <p:origin x="98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590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29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6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40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49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2122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33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34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37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15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applikationer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ekstra metode </a:t>
            </a:r>
            <a:r>
              <a:rPr lang="da-DK" altLang="da-DK" sz="1800" kern="0" spc="-50" dirty="0">
                <a:ea typeface="ＭＳ Ｐゴシック" pitchFamily="34" charset="-128"/>
              </a:rPr>
              <a:t>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"indeholder" et Reader objekt, som alle "gamle"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437713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6049872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72867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6057688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45677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541644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"indeholder"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496944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"indeholder" et Reader objekt (som i det viste tilfælde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BufferedReader objektet er selv et Reader objekt og kan derfor bruges i stedet for </a:t>
            </a:r>
            <a:r>
              <a:rPr lang="da-DK" altLang="da-DK" sz="1800" kern="0" dirty="0" err="1" smtClean="0">
                <a:ea typeface="ＭＳ Ｐゴシック" pitchFamily="34" charset="-128"/>
              </a:rPr>
              <a:t>FileReader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716953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4995512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103780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291146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490509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"gamle"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"gamle"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12160" y="2447888"/>
            <a:ext cx="3024336" cy="95410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/>
              <a:t>Den "nye" klasse er </a:t>
            </a:r>
            <a:r>
              <a:rPr lang="da-DK" altLang="da-DK" dirty="0" smtClean="0"/>
              <a:t>en </a:t>
            </a:r>
            <a:r>
              <a:rPr lang="da-DK" altLang="da-DK" dirty="0"/>
              <a:t>subklasse af Reader (</a:t>
            </a:r>
            <a:r>
              <a:rPr lang="da-DK" altLang="da-DK" dirty="0" smtClean="0"/>
              <a:t>ligesom </a:t>
            </a:r>
            <a:r>
              <a:rPr lang="da-DK" altLang="da-DK" dirty="0"/>
              <a:t>den "gamle</a:t>
            </a:r>
            <a:r>
              <a:rPr lang="da-DK" altLang="da-DK" dirty="0" smtClean="0"/>
              <a:t>") og kan derfor bruges de samme steder, som den "gamle"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"indeholder" 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derfor bruges i stedet for det gamle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"gamle" 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893307" y="5391351"/>
                <a:ext cx="161067" cy="123980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5962025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koden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5971406" cy="5869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JTextArea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area =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JTetxArea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(10,</a:t>
            </a:r>
            <a:r>
              <a:rPr lang="en-US" altLang="da-DK" sz="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25);</a:t>
            </a:r>
          </a:p>
          <a:p>
            <a:pPr eaLnBrk="1" hangingPunct="1"/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(area);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13516" y="6261379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304136" y="6048411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110387" y="6260758"/>
            <a:ext cx="13854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Objekt fra den 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6586708" y="6038695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85927" y="6200620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mere generelt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err="1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dymanisk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ensartet</a:t>
            </a:r>
            <a:r>
              <a:rPr lang="da-DK" altLang="da-DK" sz="1800" kern="0" dirty="0" smtClean="0">
                <a:ea typeface="ＭＳ Ｐゴシック" pitchFamily="34" charset="-128"/>
              </a:rPr>
              <a:t>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</a:t>
            </a:r>
            <a:r>
              <a:rPr lang="da-DK" altLang="da-DK" sz="1800" kern="0" dirty="0" err="1" smtClean="0">
                <a:ea typeface="ＭＳ Ｐゴシック" pitchFamily="34" charset="-128"/>
              </a:rPr>
              <a:t>factory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518844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iteratorer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5" y="2898985"/>
            <a:ext cx="3269289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ArrayList&lt;E&gt; eller HashSet&lt;Person&gt; </a:t>
            </a:r>
            <a:r>
              <a:rPr lang="da-DK" altLang="da-DK" sz="1400" b="1" dirty="0">
                <a:solidFill>
                  <a:srgbClr val="FF0000"/>
                </a:solidFill>
              </a:rPr>
              <a:t>(men ikke HashMap&lt;…&gt;)</a:t>
            </a:r>
            <a:endParaRPr lang="da-DK" altLang="da-DK" sz="1400" b="1" dirty="0" smtClean="0">
              <a:solidFill>
                <a:srgbClr val="FF0000"/>
              </a:solidFill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Den abstrakte klasse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har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metode, som tillader de forskellige observatører at tilmelde sig (analogt til </a:t>
            </a:r>
            <a:r>
              <a:rPr lang="da-DK" altLang="da-DK" sz="1800" kern="0" dirty="0" err="1" smtClean="0">
                <a:ea typeface="ＭＳ Ｐゴシック" pitchFamily="34" charset="-128"/>
              </a:rPr>
              <a:t>addActionListener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323528" y="4797152"/>
            <a:ext cx="8496944" cy="18514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klassen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observatører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metoden (i en given observatør)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01700" y="2101595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065254" y="4193915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49806" y="3886608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08793" y="27028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31641" y="25729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54815" y="2604307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 flipV="1">
            <a:off x="1541224" y="2739388"/>
            <a:ext cx="390842" cy="3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41224" y="4114800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23528" y="3971684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71073" y="3100191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03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gemme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Genafleveringer skal </a:t>
            </a:r>
            <a:r>
              <a:rPr lang="da-DK" altLang="da-DK" b="1" spc="-30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ske senest </a:t>
            </a:r>
            <a:r>
              <a:rPr lang="da-DK" altLang="da-DK" b="1" spc="-30" dirty="0" smtClean="0">
                <a:solidFill>
                  <a:srgbClr val="008000"/>
                </a:solidFill>
                <a:ea typeface="ＭＳ Ｐゴシック" pitchFamily="-106" charset="-128"/>
                <a:cs typeface="ＭＳ Ｐゴシック" pitchFamily="-106" charset="-128"/>
              </a:rPr>
              <a:t>torsdag den 16. december</a:t>
            </a: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 kl 14.00</a:t>
            </a:r>
            <a:endParaRPr lang="da-DK" altLang="da-DK" b="1" spc="-30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endParaRPr lang="da-DK" dirty="0" smtClean="0"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applikationer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 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design, 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"på scenen"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"upassende" – men faktisk vil det for langt de fleste eksaminander være betryggende, at der er "neutrale"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"kommer hen"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dirty="0" smtClean="0"/>
              <a:t>Pointene fra køreprøven og computerspilsopgaven tæller med </a:t>
            </a:r>
            <a:r>
              <a:rPr lang="da-DK" sz="1800" dirty="0"/>
              <a:t>i fastlæggelsen af den endelig karakter for kurset</a:t>
            </a:r>
          </a:p>
          <a:p>
            <a:pPr lvl="1"/>
            <a:r>
              <a:rPr lang="da-DK" sz="1800" dirty="0"/>
              <a:t>Høje point kan trække en karakter op, mens lave point kan trække en karakter ned</a:t>
            </a:r>
          </a:p>
          <a:p>
            <a:pPr lvl="1"/>
            <a:r>
              <a:rPr lang="da-DK" sz="1800" spc="-50" dirty="0" smtClean="0"/>
              <a:t>Uanset </a:t>
            </a:r>
            <a:r>
              <a:rPr lang="da-DK" sz="1800" spc="-50" dirty="0"/>
              <a:t>pointtal kan </a:t>
            </a:r>
            <a:r>
              <a:rPr lang="da-DK" sz="1800" spc="-50" dirty="0" smtClean="0"/>
              <a:t>du </a:t>
            </a:r>
            <a:r>
              <a:rPr lang="da-DK" sz="1800" spc="-50" dirty="0"/>
              <a:t>dumpe, hvis den mundtlige præstation er </a:t>
            </a:r>
            <a:r>
              <a:rPr lang="da-DK" sz="1800" spc="-50" dirty="0" smtClean="0"/>
              <a:t>uacceptabel</a:t>
            </a:r>
            <a:endParaRPr lang="da-DK" altLang="da-DK" sz="2200" kern="0" spc="-5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"stjålet" 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17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forstår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forskellige dele i nedenstående kodestump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4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70" y="1066123"/>
            <a:ext cx="8516252" cy="1694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96" y="2916295"/>
            <a:ext cx="8486912" cy="1870495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– 57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% har svaret</a:t>
            </a:r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7535064" y="1810788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3.98</a:t>
            </a:r>
            <a:endParaRPr lang="da-DK" sz="1400" b="1" dirty="0"/>
          </a:p>
        </p:txBody>
      </p:sp>
      <p:sp>
        <p:nvSpPr>
          <p:cNvPr id="45" name="TextBox 5"/>
          <p:cNvSpPr txBox="1">
            <a:spLocks noChangeArrowheads="1"/>
          </p:cNvSpPr>
          <p:nvPr/>
        </p:nvSpPr>
        <p:spPr bwMode="auto">
          <a:xfrm>
            <a:off x="7520605" y="3773492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4.61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262076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klasser og objekter (eller feltvariabler)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interaktion mellem objekter, dvs. metoder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33" y="1006632"/>
            <a:ext cx="8501582" cy="1781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1" y="2907298"/>
            <a:ext cx="8530923" cy="1969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07" y="4999508"/>
            <a:ext cx="8486912" cy="1767764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(tilrettelæggelse)</a:t>
            </a:r>
          </a:p>
        </p:txBody>
      </p:sp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7448137" y="5661248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4.46</a:t>
            </a:r>
            <a:endParaRPr lang="da-DK" sz="1400" b="1" dirty="0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448138" y="3892095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3.98</a:t>
            </a:r>
            <a:endParaRPr lang="da-DK" sz="1400" b="1" dirty="0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474363" y="1743584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4.15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17455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40" y="1007968"/>
            <a:ext cx="8472241" cy="1672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66" y="2794514"/>
            <a:ext cx="8457571" cy="1687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22" y="4580577"/>
            <a:ext cx="8472241" cy="1694448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(arbejdsbelastning)</a:t>
            </a:r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7442783" y="2175946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3.16</a:t>
            </a:r>
            <a:endParaRPr lang="da-DK" sz="1400" b="1" dirty="0"/>
          </a:p>
        </p:txBody>
      </p:sp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7469565" y="3540611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2.61</a:t>
            </a:r>
            <a:endParaRPr lang="da-DK" sz="1400" b="1" dirty="0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484932" y="5339742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2.85</a:t>
            </a:r>
            <a:endParaRPr lang="da-DK" sz="1400" b="1" dirty="0"/>
          </a:p>
        </p:txBody>
      </p:sp>
      <p:sp>
        <p:nvSpPr>
          <p:cNvPr id="10" name="Rectangle 9"/>
          <p:cNvSpPr/>
          <p:nvPr/>
        </p:nvSpPr>
        <p:spPr>
          <a:xfrm rot="20168431">
            <a:off x="5361973" y="5866901"/>
            <a:ext cx="199516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Mentimeter </a:t>
            </a:r>
            <a:r>
              <a:rPr lang="en-US" b="1" dirty="0" err="1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evaluering</a:t>
            </a:r>
            <a:endParaRPr lang="en-US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973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Forberedelse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til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124744"/>
            <a:ext cx="816374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sz="2000" dirty="0"/>
              <a:t>Spørgetimer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Fredag den 17. december, tirsdag den 4. januar og fredag den 7. januar vil der </a:t>
            </a:r>
            <a:r>
              <a:rPr lang="da-DK" sz="1600" dirty="0" smtClean="0"/>
              <a:t>10-12 </a:t>
            </a:r>
            <a:r>
              <a:rPr lang="da-DK" sz="1600" dirty="0"/>
              <a:t>være en instruktor fra kurset, der kan hjælpe med dispositioner og besvare </a:t>
            </a:r>
            <a:r>
              <a:rPr lang="da-DK" sz="1600" dirty="0" smtClean="0"/>
              <a:t>spørgsmål om pensum mm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/>
              <a:t>Kom fra start </a:t>
            </a:r>
            <a:r>
              <a:rPr lang="da-DK" sz="1600" dirty="0" smtClean="0"/>
              <a:t>af – </a:t>
            </a:r>
            <a:r>
              <a:rPr lang="da-DK" sz="1600" dirty="0"/>
              <a:t>instruktoren går, </a:t>
            </a:r>
            <a:r>
              <a:rPr lang="da-DK" sz="1600" dirty="0" smtClean="0"/>
              <a:t>når der </a:t>
            </a:r>
            <a:r>
              <a:rPr lang="da-DK" sz="1600" dirty="0"/>
              <a:t>ikke er flere, der har behov for hjælp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Sted: Studiecaféen (det lokale hvor vi havde køreprøve)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Eksamenscafé for alle studerende på instituttet</a:t>
            </a:r>
            <a:endParaRPr lang="da-DK" sz="20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13.-17. december og 20.-22. december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Gratis morgenmad </a:t>
            </a:r>
            <a:r>
              <a:rPr lang="da-DK" sz="1600" dirty="0"/>
              <a:t>7</a:t>
            </a:r>
            <a:r>
              <a:rPr lang="da-DK" sz="1600" dirty="0" smtClean="0"/>
              <a:t>.30 – 9.00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Tilmelding til morgenmad</a:t>
            </a:r>
            <a:r>
              <a:rPr lang="da-DK" sz="1600" dirty="0"/>
              <a:t>: </a:t>
            </a:r>
            <a:r>
              <a:rPr lang="da-DK" sz="1600" b="1" dirty="0"/>
              <a:t>https://</a:t>
            </a:r>
            <a:r>
              <a:rPr lang="da-DK" sz="1600" b="1" dirty="0" smtClean="0"/>
              <a:t>doodle.com/poll/kussf3zrzsfxp3fx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Der vil være instruktorer til stedet noget af tiden (</a:t>
            </a:r>
            <a:r>
              <a:rPr lang="da-DK" sz="1600" smtClean="0"/>
              <a:t>se opslag)</a:t>
            </a:r>
            <a:endParaRPr lang="da-DK" sz="1600" dirty="0" smtClean="0"/>
          </a:p>
          <a:p>
            <a:pPr lvl="1">
              <a:spcBef>
                <a:spcPts val="200"/>
              </a:spcBef>
            </a:pPr>
            <a:r>
              <a:rPr lang="da-DK" sz="1600" dirty="0"/>
              <a:t>Sted: Studiecaféen (det lokale hvor vi havde køreprøve)</a:t>
            </a:r>
          </a:p>
          <a:p>
            <a:pPr lvl="1">
              <a:spcBef>
                <a:spcPts val="200"/>
              </a:spcBef>
            </a:pPr>
            <a:endParaRPr lang="da-DK" sz="1600" dirty="0"/>
          </a:p>
          <a:p>
            <a:pPr lvl="1">
              <a:spcBef>
                <a:spcPts val="200"/>
              </a:spcBef>
            </a:pPr>
            <a:endParaRPr lang="da-DK" sz="1600" dirty="0" smtClean="0"/>
          </a:p>
          <a:p>
            <a:pPr lvl="1">
              <a:spcBef>
                <a:spcPts val="200"/>
              </a:spcBef>
            </a:pP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273675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179512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444208" y="5543226"/>
            <a:ext cx="2202393" cy="30777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4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38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uhyre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guddommeligt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djævelsk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39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961571" y="4822094"/>
            <a:ext cx="1587352" cy="371513"/>
          </a:xfrm>
          <a:prstGeom prst="rect">
            <a:avLst/>
          </a:prstGeom>
          <a:solidFill>
            <a:srgbClr val="FFFFCC"/>
          </a:solidFill>
          <a:ln w="19050">
            <a:noFill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40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608512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Mandelbrotmængden bestemmes farven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47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49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84168" y="2780928"/>
            <a:ext cx="792088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kern="0" dirty="0" smtClean="0">
                <a:ea typeface="ＭＳ Ｐゴシック" pitchFamily="34" charset="-128"/>
              </a:rPr>
              <a:t>Slut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49694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CRC-kortene laves ved at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816134" y="5378953"/>
            <a:ext cx="202208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evt. Taxi Company </a:t>
            </a:r>
            <a:r>
              <a:rPr lang="da-DK" altLang="da-DK" sz="1400" b="1" dirty="0">
                <a:solidFill>
                  <a:srgbClr val="0000FF"/>
                </a:solidFill>
              </a:rPr>
              <a:t>eksemplet i kapitel 16</a:t>
            </a: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50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03058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/>
              <a:t>Der </a:t>
            </a:r>
            <a:r>
              <a:rPr lang="da-DK" altLang="da-DK" sz="1800" kern="0" dirty="0"/>
              <a:t>er hvidt helt ind til </a:t>
            </a:r>
            <a:r>
              <a:rPr lang="da-DK" altLang="da-DK" sz="1800" kern="0" dirty="0" smtClean="0"/>
              <a:t>x-aksen</a:t>
            </a:r>
            <a:endParaRPr lang="da-DK" altLang="da-DK" sz="1800" kern="0" dirty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51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genbruge</a:t>
            </a:r>
            <a:r>
              <a:rPr lang="da-DK" altLang="da-DK" sz="1800" kern="0" dirty="0" smtClean="0">
                <a:ea typeface="ＭＳ Ｐゴシック" pitchFamily="34" charset="-128"/>
              </a:rPr>
              <a:t> eksisterende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mønstre</a:t>
            </a:r>
            <a:r>
              <a:rPr lang="da-DK" altLang="da-DK" sz="1800" kern="0" dirty="0" smtClean="0">
                <a:ea typeface="ＭＳ Ｐゴシック" pitchFamily="34" charset="-128"/>
              </a:rPr>
              <a:t>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Fordele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ulemper</a:t>
            </a:r>
            <a:r>
              <a:rPr lang="da-DK" altLang="da-DK" sz="1800" kern="0" dirty="0" smtClean="0">
                <a:ea typeface="ＭＳ Ｐゴシック" pitchFamily="34" charset="-128"/>
              </a:rPr>
              <a:t>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56166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 gode </a:t>
            </a:r>
            <a:r>
              <a:rPr lang="da-DK" altLang="da-DK" sz="2000" kern="0" dirty="0">
                <a:solidFill>
                  <a:srgbClr val="008000"/>
                </a:solidFill>
                <a:ea typeface="ＭＳ Ｐゴシック" pitchFamily="34" charset="-128"/>
              </a:rPr>
              <a:t>løsninger</a:t>
            </a:r>
            <a:r>
              <a:rPr lang="da-DK" altLang="da-DK" sz="2000" kern="0" dirty="0">
                <a:ea typeface="ＭＳ Ｐゴシック" pitchFamily="34" charset="-128"/>
              </a:rPr>
              <a:t> på problemer, der er så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generelle</a:t>
            </a:r>
            <a:r>
              <a:rPr lang="da-DK" altLang="da-DK" sz="2000" kern="0" dirty="0" smtClean="0">
                <a:ea typeface="ＭＳ Ｐゴシック" pitchFamily="34" charset="-128"/>
              </a:rPr>
              <a:t>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mønsteret</a:t>
            </a:r>
            <a:r>
              <a:rPr lang="da-DK" altLang="da-DK" sz="1800" kern="0" dirty="0" smtClean="0">
                <a:ea typeface="ＭＳ Ｐゴシック" pitchFamily="34" charset="-128"/>
              </a:rPr>
              <a:t>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fagsprog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om et øjeblik)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30243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instansieres </a:t>
            </a:r>
            <a:r>
              <a:rPr lang="da-DK" altLang="da-DK" sz="1800" kern="0" dirty="0">
                <a:ea typeface="ＭＳ Ｐゴシック" pitchFamily="34" charset="-128"/>
              </a:rPr>
              <a:t>et </a:t>
            </a: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objektet 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2995901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708920"/>
            <a:ext cx="2380033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br>
              <a:rPr lang="da-DK" altLang="da-DK" sz="1400" b="1" dirty="0" smtClean="0">
                <a:solidFill>
                  <a:srgbClr val="008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(det eneste sted den kaldes, er i erklæringen af klassevariablen </a:t>
            </a:r>
            <a:r>
              <a:rPr lang="da-DK" altLang="da-DK" sz="1400" b="1" dirty="0" err="1" smtClean="0">
                <a:solidFill>
                  <a:srgbClr val="008000"/>
                </a:solidFill>
              </a:rPr>
              <a:t>instance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51720" y="2362678"/>
            <a:ext cx="990321" cy="34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04864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12836</TotalTime>
  <Words>5081</Words>
  <Application>Microsoft Office PowerPoint</Application>
  <PresentationFormat>On-screen Show (4:3)</PresentationFormat>
  <Paragraphs>659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applikationer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● Kursusevaluering – 57% har svaret</vt:lpstr>
      <vt:lpstr>Kursusevaluering (tilrettelæggelse)</vt:lpstr>
      <vt:lpstr>Kursusevaluering (arbejdsbelastning)</vt:lpstr>
      <vt:lpstr>● Forberedelse til eksamen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770</cp:revision>
  <cp:lastPrinted>2020-12-01T06:08:23Z</cp:lastPrinted>
  <dcterms:created xsi:type="dcterms:W3CDTF">2011-04-06T08:01:52Z</dcterms:created>
  <dcterms:modified xsi:type="dcterms:W3CDTF">2021-12-06T10:44:57Z</dcterms:modified>
</cp:coreProperties>
</file>